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876" r:id="rId2"/>
    <p:sldMasterId id="2147484255" r:id="rId3"/>
    <p:sldMasterId id="2147484267" r:id="rId4"/>
  </p:sldMasterIdLst>
  <p:notesMasterIdLst>
    <p:notesMasterId r:id="rId14"/>
  </p:notesMasterIdLst>
  <p:handoutMasterIdLst>
    <p:handoutMasterId r:id="rId15"/>
  </p:handoutMasterIdLst>
  <p:sldIdLst>
    <p:sldId id="374" r:id="rId5"/>
    <p:sldId id="430" r:id="rId6"/>
    <p:sldId id="348" r:id="rId7"/>
    <p:sldId id="352" r:id="rId8"/>
    <p:sldId id="424" r:id="rId9"/>
    <p:sldId id="355" r:id="rId10"/>
    <p:sldId id="429" r:id="rId11"/>
    <p:sldId id="428" r:id="rId12"/>
    <p:sldId id="359" r:id="rId13"/>
  </p:sldIdLst>
  <p:sldSz cx="9144000" cy="6858000" type="screen4x3"/>
  <p:notesSz cx="6669088" cy="9872663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vsnitt" id="{51C19E52-977F-422B-9939-39A211E3C596}">
          <p14:sldIdLst>
            <p14:sldId id="374"/>
            <p14:sldId id="430"/>
            <p14:sldId id="348"/>
            <p14:sldId id="352"/>
            <p14:sldId id="424"/>
            <p14:sldId id="355"/>
            <p14:sldId id="429"/>
          </p14:sldIdLst>
        </p14:section>
        <p14:section name="Namnlöst avsnitt" id="{54E00CD9-D5E0-48CB-9C82-00F6D812A5D5}">
          <p14:sldIdLst>
            <p14:sldId id="42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C2C2C"/>
    <a:srgbClr val="B4E1F3"/>
    <a:srgbClr val="C1E7BE"/>
    <a:srgbClr val="EFB9BC"/>
    <a:srgbClr val="73C400"/>
    <a:srgbClr val="E1EAB4"/>
    <a:srgbClr val="CD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53CD280-EDF7-4C45-9834-16E1C6DA44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99967A-58A6-4892-8EF7-49C9A03D18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DDE689-0D3E-4165-ACDE-49F4FB99D3F0}" type="datetimeFigureOut">
              <a:rPr lang="sv-SE"/>
              <a:pPr>
                <a:defRPr/>
              </a:pPr>
              <a:t>2019-09-05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8055AD1-BC35-42B5-A718-C15DF11897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85EBE0-3006-4678-9BA5-613183A85C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78F351-BE49-494F-89B0-E1C16B0E784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A3B2234-6A09-4802-9487-EB9B40BD96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D8428D0-E479-404B-83D2-A66CDEBA52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B72B7D-4502-4888-A1FC-3C01FB355FCC}" type="datetimeFigureOut">
              <a:rPr lang="sv-SE"/>
              <a:pPr>
                <a:defRPr/>
              </a:pPr>
              <a:t>2019-09-05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CAA1F6EF-6532-4FB4-8468-F1194D6878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405E2A75-66AE-4171-8BEE-4FE0DDFAA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AF7D15-967E-4B5A-9C6F-29AFE84C55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B2AF62-D129-46EC-BF0B-15EBBF1B0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6C9296-DE46-424A-955B-5B2EFD073A2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Lite grunder kring begreppet ekosystemtjänster, som är centralt i både grönytefaktorer och riktlinjerna för kompensationsåtgärder.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C9296-DE46-424A-955B-5B2EFD073A22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9886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vill säga hur mycket hjälp vi får av gröna och blå ytor, och åtgärder att hantera vissa miljöutmaningar.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kan handla om att grönskan fördröjer och renar dagvatten, förbättrar lokalklimat och luftkvalitet, minskar buller, erbjuder rekreationsmiljöer och biologisk mångfald</a:t>
            </a:r>
          </a:p>
          <a:p>
            <a:endParaRPr lang="sv-SE" dirty="0"/>
          </a:p>
          <a:p>
            <a:r>
              <a:rPr lang="sv-SE" dirty="0"/>
              <a:t>Miljöförvaltningen tillsammans med fastighetskontoret, förvaltningen kretslopp och vatten, park- och naturförvaltningen, stadsbyggnadskontoret och trafikkontoret har tagit fram förslag till riktlinjer för Göteborgs Stad för grönytefaktor respektive kompensationsåtgärder. </a:t>
            </a:r>
          </a:p>
          <a:p>
            <a:r>
              <a:rPr lang="sv-SE" dirty="0"/>
              <a:t> </a:t>
            </a:r>
          </a:p>
          <a:p>
            <a:pPr defTabSz="472557">
              <a:defRPr/>
            </a:pPr>
            <a:r>
              <a:rPr lang="sv-SE" dirty="0"/>
              <a:t>Riktlinjerna syftar till att säkerställa att göteborgarna även i framtiden har tillgång till grönska och dess ekosystemtjänster samtidigt som staden växer. </a:t>
            </a:r>
          </a:p>
          <a:p>
            <a:pPr defTabSz="472557">
              <a:defRPr/>
            </a:pPr>
            <a:endParaRPr lang="sv-SE" dirty="0"/>
          </a:p>
          <a:p>
            <a:pPr defTabSz="472557">
              <a:defRPr/>
            </a:pPr>
            <a:r>
              <a:rPr lang="sv-SE" dirty="0"/>
              <a:t>Det är i enlighet med stadens mål om en tät och grön stad där ekosystemtjänster tas tillvara. </a:t>
            </a:r>
          </a:p>
          <a:p>
            <a:pPr defTabSz="472557">
              <a:defRPr/>
            </a:pPr>
            <a:endParaRPr lang="sv-SE" dirty="0"/>
          </a:p>
          <a:p>
            <a:pPr defTabSz="472557">
              <a:defRPr/>
            </a:pPr>
            <a:r>
              <a:rPr lang="sv-SE" dirty="0"/>
              <a:t>Båda riktlinjerna i plan- och exploateringsprojekt.</a:t>
            </a:r>
          </a:p>
          <a:p>
            <a:pPr defTabSz="472557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06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de </a:t>
            </a:r>
            <a:r>
              <a:rPr lang="sv-SE" dirty="0" err="1"/>
              <a:t>andvänder</a:t>
            </a:r>
            <a:r>
              <a:rPr lang="sv-SE" dirty="0"/>
              <a:t> detta exempel, avslöja inte vad det ska vara (låt det vara diskussionsfrågor)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87326-4B1E-F845-BB52-85A67EE28DD4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24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Viktning 16,7 % var eller så viktar man något högre.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87326-4B1E-F845-BB52-85A67EE28DD4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89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Viktning 16,7 % var eller så viktar man något högre.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87326-4B1E-F845-BB52-85A67EE28DD4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90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C9296-DE46-424A-955B-5B2EFD073A22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9354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C9296-DE46-424A-955B-5B2EFD073A22}" type="slidenum">
              <a:rPr lang="sv-SE" altLang="sv-SE" smtClean="0"/>
              <a:pPr>
                <a:defRPr/>
              </a:pPr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3380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Bestäm </a:t>
            </a:r>
            <a:r>
              <a:rPr lang="sv-SE" dirty="0" err="1"/>
              <a:t>målnivå</a:t>
            </a:r>
            <a:r>
              <a:rPr lang="sv-SE" dirty="0"/>
              <a:t> (FK vid markanvisning, SBK vid startmöte)</a:t>
            </a:r>
          </a:p>
          <a:p>
            <a:r>
              <a:rPr lang="sv-SE" dirty="0"/>
              <a:t>Genomför viktning (arbetsgrupp stadens förvaltningar)</a:t>
            </a:r>
          </a:p>
          <a:p>
            <a:r>
              <a:rPr lang="sv-SE" dirty="0"/>
              <a:t>Genomför beräkningar på ett förslag och jämför med målvärde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C9296-DE46-424A-955B-5B2EFD073A22}" type="slidenum">
              <a:rPr lang="sv-SE" altLang="sv-SE" smtClean="0"/>
              <a:pPr>
                <a:defRPr/>
              </a:pPr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2569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 descr="GBGstad-PPT-BKGR.jpg">
            <a:extLst>
              <a:ext uri="{FF2B5EF4-FFF2-40B4-BE49-F238E27FC236}">
                <a16:creationId xmlns:a16="http://schemas.microsoft.com/office/drawing/2014/main" id="{5DAC0125-D11E-4EDF-A8E0-7AA049F62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 descr="gbg_st_cmyk_neg-01.png">
            <a:extLst>
              <a:ext uri="{FF2B5EF4-FFF2-40B4-BE49-F238E27FC236}">
                <a16:creationId xmlns:a16="http://schemas.microsoft.com/office/drawing/2014/main" id="{5184B47A-E9EE-4D1D-945A-2417CCB6E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589213"/>
            <a:ext cx="8985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15">
            <a:extLst>
              <a:ext uri="{FF2B5EF4-FFF2-40B4-BE49-F238E27FC236}">
                <a16:creationId xmlns:a16="http://schemas.microsoft.com/office/drawing/2014/main" id="{61BFF304-D595-4F20-A6BF-D92D05D2C286}"/>
              </a:ext>
            </a:extLst>
          </p:cNvPr>
          <p:cNvCxnSpPr/>
          <p:nvPr/>
        </p:nvCxnSpPr>
        <p:spPr>
          <a:xfrm>
            <a:off x="2370138" y="2168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2980338" y="2405247"/>
            <a:ext cx="5486252" cy="985563"/>
          </a:xfrm>
        </p:spPr>
        <p:txBody>
          <a:bodyPr wrap="square" anchor="b"/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2999516" y="3563637"/>
            <a:ext cx="5475620" cy="307777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7510505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61C005-5049-43EC-8794-EA8E784AF6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E8AC-1FE6-4D9B-B613-DE956BE9FF0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0610365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86B23-9469-4BB7-B298-8C7EEB3454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4B8A-2C82-473F-9CE9-0F316DD3237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1321833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 descr="GBGstad-PPT-BKGR.jpg">
            <a:extLst>
              <a:ext uri="{FF2B5EF4-FFF2-40B4-BE49-F238E27FC236}">
                <a16:creationId xmlns:a16="http://schemas.microsoft.com/office/drawing/2014/main" id="{ECEEFD5B-6D0E-453C-BEC4-80B2BB262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11">
            <a:extLst>
              <a:ext uri="{FF2B5EF4-FFF2-40B4-BE49-F238E27FC236}">
                <a16:creationId xmlns:a16="http://schemas.microsoft.com/office/drawing/2014/main" id="{B744DB20-93E9-4972-984E-2FE56B3CA3E2}"/>
              </a:ext>
            </a:extLst>
          </p:cNvPr>
          <p:cNvCxnSpPr/>
          <p:nvPr/>
        </p:nvCxnSpPr>
        <p:spPr>
          <a:xfrm>
            <a:off x="2370138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12" descr="gbg_st_cmyk_neg-01.png">
            <a:extLst>
              <a:ext uri="{FF2B5EF4-FFF2-40B4-BE49-F238E27FC236}">
                <a16:creationId xmlns:a16="http://schemas.microsoft.com/office/drawing/2014/main" id="{38D52DF7-E982-4AA3-B4C8-2092CAC13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589213"/>
            <a:ext cx="8985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2980338" y="2405247"/>
            <a:ext cx="5486252" cy="985563"/>
          </a:xfrm>
        </p:spPr>
        <p:txBody>
          <a:bodyPr wrap="square" anchor="b"/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2999516" y="3563637"/>
            <a:ext cx="5475620" cy="307777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6436277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88AFFED7-27CE-4FAB-8DD0-8C07ED9263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5D5B-A1FE-4FCC-BF4F-77AB383C701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096746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D41FE85-28D0-4335-9528-4418412F34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D9B8-CE1E-49D9-A5A7-B650273FE68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7541698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8B63FD8-FD28-4FA0-B177-581770D7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91EE-D133-4C97-A705-C9749C0554C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6244723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F0B2A502-3BB1-4ADF-9BF1-D8459CD601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F2B0-0137-4E14-BF08-00534D0719E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7238494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47D871-8804-4B46-A0D3-D9B65E3866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CE0F-FF83-4550-90A4-5C9B28A6DA4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2083403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30D88C-9BB2-46C6-B786-AA617808D2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AB1E-CD3E-4DF1-8436-6094EB02EC1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1939717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DE7B1A-75AB-4CA1-8045-A487B949DC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CF7B-6F0A-4217-A2B5-9FC4E387BF0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0822853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8C5A6BF-006D-45B2-A6D5-FC94AB78F4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33DF-20F3-4B38-BF0D-4814230EB4F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5650571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4996FA-3D85-4F3F-AE07-EAAA008595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62A5-7341-4127-8B6F-6F0485623D1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1702248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C7A30E-F7BD-4B7B-84D0-E355CF207C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9222-F43A-4D26-8C1D-FC83DAED8DB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6919513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61C543-C4BA-4555-A58B-3D158DE3FF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2275-D067-413F-92F7-507D8BF68CE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7498188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9" descr="GBGstad-PPT-BKGR.jpg">
            <a:extLst>
              <a:ext uri="{FF2B5EF4-FFF2-40B4-BE49-F238E27FC236}">
                <a16:creationId xmlns:a16="http://schemas.microsoft.com/office/drawing/2014/main" id="{F2B6EBEE-F72A-4CC6-A4CE-310C1B27D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0"/>
            <a:ext cx="6783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9BCFBC9-6EF0-4C68-9D62-C647FECD463E}"/>
              </a:ext>
            </a:extLst>
          </p:cNvPr>
          <p:cNvSpPr/>
          <p:nvPr/>
        </p:nvSpPr>
        <p:spPr>
          <a:xfrm>
            <a:off x="179388" y="179388"/>
            <a:ext cx="2181225" cy="6499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grpSp>
        <p:nvGrpSpPr>
          <p:cNvPr id="5" name="Grupp 9">
            <a:extLst>
              <a:ext uri="{FF2B5EF4-FFF2-40B4-BE49-F238E27FC236}">
                <a16:creationId xmlns:a16="http://schemas.microsoft.com/office/drawing/2014/main" id="{8FAFB39F-D51D-44A6-A13F-BB35B2FCAAFE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2589213"/>
            <a:ext cx="898525" cy="1423987"/>
            <a:chOff x="828000" y="2716969"/>
            <a:chExt cx="898553" cy="1424063"/>
          </a:xfrm>
        </p:grpSpPr>
        <p:pic>
          <p:nvPicPr>
            <p:cNvPr id="6" name="Bildobjekt 13" descr="gbg_st_cmyk_neg-01.png">
              <a:extLst>
                <a:ext uri="{FF2B5EF4-FFF2-40B4-BE49-F238E27FC236}">
                  <a16:creationId xmlns:a16="http://schemas.microsoft.com/office/drawing/2014/main" id="{5EF847D8-C5E5-440A-A70A-851FEA9C9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00" y="3773905"/>
              <a:ext cx="898553" cy="36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Bildobjekt 14" descr="gbg_st_cmyk_neg-01.png">
              <a:extLst>
                <a:ext uri="{FF2B5EF4-FFF2-40B4-BE49-F238E27FC236}">
                  <a16:creationId xmlns:a16="http://schemas.microsoft.com/office/drawing/2014/main" id="{142EFD96-8C4D-4A08-9EDF-25039CBE3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00" y="2716969"/>
              <a:ext cx="898553" cy="105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3179303" y="181125"/>
            <a:ext cx="5475620" cy="615588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2856219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31855360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8789872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  <a:p>
            <a:endParaRPr lang="sv-SE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</a:p>
        </p:txBody>
      </p:sp>
    </p:spTree>
    <p:extLst>
      <p:ext uri="{BB962C8B-B14F-4D97-AF65-F5344CB8AC3E}">
        <p14:creationId xmlns:p14="http://schemas.microsoft.com/office/powerpoint/2010/main" val="57400914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  <a:p>
            <a:endParaRPr lang="sv-SE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0000099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/>
              <a:t>HÅLLBAR STAD – ÖPPEN FÖR VÄRLDEN 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/>
              <a:t>Klicka på en av ikonerna för att infoga bild, diagram, film etc.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88236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80188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5CFE919-91F3-4BBF-B11B-25A8B7DB10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2CAE-6816-4647-B722-1E9AC33134B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5994595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89918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val="399820404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95522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err="1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err="1">
                <a:solidFill>
                  <a:srgbClr val="2C2C2C"/>
                </a:solidFill>
                <a:latin typeface="Arial"/>
              </a:rPr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65750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33469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GRAPHIC_small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8" descr="gbg_st_cmyk_neg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588685"/>
            <a:ext cx="6794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5"/>
          <p:cNvCxnSpPr/>
          <p:nvPr/>
        </p:nvCxnSpPr>
        <p:spPr>
          <a:xfrm>
            <a:off x="2160588" y="2167467"/>
            <a:ext cx="0" cy="2266951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96528" y="2405248"/>
            <a:ext cx="5486252" cy="985563"/>
          </a:xfrm>
        </p:spPr>
        <p:txBody>
          <a:bodyPr wrap="square" anchor="b"/>
          <a:lstStyle>
            <a:lvl1pPr>
              <a:lnSpc>
                <a:spcPct val="100000"/>
              </a:lnSpc>
              <a:defRPr sz="5000">
                <a:solidFill>
                  <a:srgbClr val="2C2C2C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2815706" y="3563638"/>
            <a:ext cx="5475620" cy="61555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rgbClr val="2C2C2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20527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70000" y="475703"/>
            <a:ext cx="6738950" cy="69506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70000" y="1569600"/>
            <a:ext cx="8228598" cy="469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1222912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1350" y="1367999"/>
            <a:ext cx="8555150" cy="4824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19684264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0000" y="1367999"/>
            <a:ext cx="8553600" cy="4824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70000" y="475703"/>
            <a:ext cx="6738950" cy="69506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859594" y="2507995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14569124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271350" y="1368000"/>
            <a:ext cx="85536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2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092956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9D783D3-7CD3-4563-92EA-6EDF20C9630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41AD-B542-4995-9297-3E13F3715AB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6758371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368000"/>
            <a:ext cx="2977928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3581057" y="1569600"/>
            <a:ext cx="5040000" cy="4694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07281633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821178" y="1368000"/>
            <a:ext cx="29772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70000" y="1569600"/>
            <a:ext cx="5334933" cy="462165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1681837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4652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6872898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762595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noProof="0"/>
              <a:t>Dra bilden till platshållaren eller klicka på ikonen för att lägga till den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6233471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889600" y="1569600"/>
            <a:ext cx="2732400" cy="4622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1081189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80396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271351" y="1569600"/>
            <a:ext cx="2996783" cy="462165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12105991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1751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www.goteborg.se</a:t>
            </a:r>
          </a:p>
        </p:txBody>
      </p:sp>
    </p:spTree>
    <p:extLst>
      <p:ext uri="{BB962C8B-B14F-4D97-AF65-F5344CB8AC3E}">
        <p14:creationId xmlns:p14="http://schemas.microsoft.com/office/powerpoint/2010/main" val="355820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6CD3BF7-15E2-4DD2-8292-02F516F3DE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B505-9DCF-4565-9631-5891DD6F942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4108726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13E149-5E68-487D-92BE-C9F48A0C20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1064-CE72-4FBF-9F8E-270D679653A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5462893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8F18D0-AB6C-400B-8DBA-DFFD2432EB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EE6F-2AC4-47CF-AEC2-0009813D01B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167505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8078F8-BB5D-48AC-84A6-1923C61BDD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35797-85CD-417A-AAFF-5F762F77C7C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7342951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031219-14A6-4524-B9CD-3C35443368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B4C6-9A05-4084-A052-20B13156ACB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1652512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5E5AC28-012C-4B27-A9FD-69D1CB41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476250"/>
            <a:ext cx="6738937" cy="6937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D88DEA7C-0A17-4236-9DB4-4292059815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2288" y="1570038"/>
            <a:ext cx="80279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1028" name="Bildobjekt 9" descr="GBGstad-PPT-BKGR.jpg">
            <a:extLst>
              <a:ext uri="{FF2B5EF4-FFF2-40B4-BE49-F238E27FC236}">
                <a16:creationId xmlns:a16="http://schemas.microsoft.com/office/drawing/2014/main" id="{D3ACD97A-9E6F-42F7-ABC2-47671A898E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DA1448D-7335-4B2E-BBF4-9FC27C16C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7863" y="6269038"/>
            <a:ext cx="452437" cy="4175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218FE2-1BF7-420E-B353-DC6BDCA737C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pic>
        <p:nvPicPr>
          <p:cNvPr id="1030" name="Bildobjekt 12" descr="öppen.png">
            <a:extLst>
              <a:ext uri="{FF2B5EF4-FFF2-40B4-BE49-F238E27FC236}">
                <a16:creationId xmlns:a16="http://schemas.microsoft.com/office/drawing/2014/main" id="{2B4E68F8-DC90-424B-B17D-B3EBD4F21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6419850"/>
            <a:ext cx="23828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Bildobjekt 13" descr="gbg_li_col.png">
            <a:extLst>
              <a:ext uri="{FF2B5EF4-FFF2-40B4-BE49-F238E27FC236}">
                <a16:creationId xmlns:a16="http://schemas.microsoft.com/office/drawing/2014/main" id="{7F631C1E-FB2A-4719-B826-715BD981A7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14363"/>
            <a:ext cx="1108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Rak 14">
            <a:extLst>
              <a:ext uri="{FF2B5EF4-FFF2-40B4-BE49-F238E27FC236}">
                <a16:creationId xmlns:a16="http://schemas.microsoft.com/office/drawing/2014/main" id="{4D214162-83AD-448A-9276-3D3D7EE96FDE}"/>
              </a:ext>
            </a:extLst>
          </p:cNvPr>
          <p:cNvCxnSpPr/>
          <p:nvPr/>
        </p:nvCxnSpPr>
        <p:spPr>
          <a:xfrm>
            <a:off x="7397750" y="581025"/>
            <a:ext cx="0" cy="395288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ransition spd="med">
    <p:fade/>
  </p:transition>
  <p:hf hdr="0" ftr="0" dt="0"/>
  <p:txStyles>
    <p:titleStyle>
      <a:lvl1pPr algn="l" defTabSz="4572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800" b="1" spc="50">
          <a:solidFill>
            <a:srgbClr val="2C2C2C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9388" indent="-179388" algn="l" defTabSz="457200" rtl="0" eaLnBrk="0" fontAlgn="base" hangingPunct="0">
        <a:spcBef>
          <a:spcPct val="0"/>
        </a:spcBef>
        <a:spcAft>
          <a:spcPts val="1500"/>
        </a:spcAft>
        <a:buFont typeface="Arial" panose="020B0604020202020204" pitchFamily="34" charset="0"/>
        <a:buChar char="•"/>
        <a:defRPr sz="2000" kern="1200">
          <a:solidFill>
            <a:srgbClr val="2C2C2C"/>
          </a:solidFill>
          <a:latin typeface="Arial"/>
          <a:ea typeface="+mn-ea"/>
          <a:cs typeface="Arial"/>
        </a:defRPr>
      </a:lvl1pPr>
      <a:lvl2pPr marL="444500" indent="-263525" algn="l" defTabSz="457200" rtl="0" eaLnBrk="0" fontAlgn="base" hangingPunct="0">
        <a:spcBef>
          <a:spcPct val="0"/>
        </a:spcBef>
        <a:spcAft>
          <a:spcPts val="1500"/>
        </a:spcAft>
        <a:buFont typeface="Arial" panose="020B0604020202020204" pitchFamily="34" charset="0"/>
        <a:buChar char="–"/>
        <a:defRPr sz="2000" kern="1200">
          <a:solidFill>
            <a:srgbClr val="2C2C2C"/>
          </a:solidFill>
          <a:latin typeface="Arial"/>
          <a:ea typeface="+mn-ea"/>
          <a:cs typeface="Arial"/>
        </a:defRPr>
      </a:lvl2pPr>
      <a:lvl3pPr marL="444500" indent="-263525" algn="l" defTabSz="457200" rtl="0" eaLnBrk="0" fontAlgn="base" hangingPunct="0">
        <a:spcBef>
          <a:spcPct val="0"/>
        </a:spcBef>
        <a:spcAft>
          <a:spcPts val="1500"/>
        </a:spcAft>
        <a:buFont typeface="Arial" panose="020B0604020202020204" pitchFamily="34" charset="0"/>
        <a:buChar char="•"/>
        <a:defRPr sz="1600" kern="1200">
          <a:solidFill>
            <a:srgbClr val="2C2C2C"/>
          </a:solidFill>
          <a:latin typeface="Arial"/>
          <a:ea typeface="+mn-ea"/>
          <a:cs typeface="Arial"/>
        </a:defRPr>
      </a:lvl3pPr>
      <a:lvl4pPr marL="444500" indent="-263525" algn="l" defTabSz="457200" rtl="0" eaLnBrk="0" fontAlgn="base" hangingPunct="0">
        <a:spcBef>
          <a:spcPct val="0"/>
        </a:spcBef>
        <a:spcAft>
          <a:spcPts val="1500"/>
        </a:spcAft>
        <a:buFont typeface="Arial" panose="020B0604020202020204" pitchFamily="34" charset="0"/>
        <a:buChar char="–"/>
        <a:defRPr sz="1600" kern="1200">
          <a:solidFill>
            <a:srgbClr val="2C2C2C"/>
          </a:solidFill>
          <a:latin typeface="Arial"/>
          <a:ea typeface="+mn-ea"/>
          <a:cs typeface="Arial"/>
        </a:defRPr>
      </a:lvl4pPr>
      <a:lvl5pPr marL="444500" indent="-263525" algn="l" defTabSz="457200" rtl="0" eaLnBrk="0" fontAlgn="base" hangingPunct="0">
        <a:spcBef>
          <a:spcPct val="0"/>
        </a:spcBef>
        <a:spcAft>
          <a:spcPts val="1500"/>
        </a:spcAft>
        <a:buFont typeface="Arial" panose="020B0604020202020204" pitchFamily="34" charset="0"/>
        <a:buChar char="»"/>
        <a:defRPr sz="1600" kern="1200">
          <a:solidFill>
            <a:srgbClr val="2C2C2C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0" descr="GBGstad-PPT-BKGR.jpg">
            <a:extLst>
              <a:ext uri="{FF2B5EF4-FFF2-40B4-BE49-F238E27FC236}">
                <a16:creationId xmlns:a16="http://schemas.microsoft.com/office/drawing/2014/main" id="{47E71EC4-D57B-49E5-8722-1900FB2C22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05D45AB-7DDF-46DE-A10D-F6E4E2DD7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476250"/>
            <a:ext cx="6738937" cy="6937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052" name="Platshållare för text 2">
            <a:extLst>
              <a:ext uri="{FF2B5EF4-FFF2-40B4-BE49-F238E27FC236}">
                <a16:creationId xmlns:a16="http://schemas.microsoft.com/office/drawing/2014/main" id="{E497C7B9-F6D9-4614-8321-889F11E3FF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2288" y="1570038"/>
            <a:ext cx="80279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66F588-14FA-41A0-B9EC-C471FE249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7863" y="6269038"/>
            <a:ext cx="452437" cy="4175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BC1215-F77F-47E8-8EBD-7996D884EB0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pic>
        <p:nvPicPr>
          <p:cNvPr id="2054" name="Bildobjekt 7" descr="Logo.png">
            <a:extLst>
              <a:ext uri="{FF2B5EF4-FFF2-40B4-BE49-F238E27FC236}">
                <a16:creationId xmlns:a16="http://schemas.microsoft.com/office/drawing/2014/main" id="{4A416FCA-449B-4F7D-8600-954A97658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0"/>
            <a:ext cx="17462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Bildobjekt 8" descr="öppen.png">
            <a:extLst>
              <a:ext uri="{FF2B5EF4-FFF2-40B4-BE49-F238E27FC236}">
                <a16:creationId xmlns:a16="http://schemas.microsoft.com/office/drawing/2014/main" id="{4889AB34-ED56-400B-A63C-8CAD801502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6421438"/>
            <a:ext cx="23828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52" r:id="rId12"/>
  </p:sldLayoutIdLst>
  <p:transition spd="med">
    <p:fade/>
  </p:transition>
  <p:hf hdr="0" ftr="0" dt="0"/>
  <p:txStyles>
    <p:titleStyle>
      <a:lvl1pPr algn="l" defTabSz="4572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800" b="1" spc="50">
          <a:solidFill>
            <a:srgbClr val="2C2C2C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9388" indent="-179388" algn="l" defTabSz="457200" rtl="0" eaLnBrk="0" fontAlgn="base" hangingPunct="0">
        <a:spcBef>
          <a:spcPct val="0"/>
        </a:spcBef>
        <a:spcAft>
          <a:spcPts val="1500"/>
        </a:spcAft>
        <a:buFont typeface="Arial" panose="020B0604020202020204" pitchFamily="34" charset="0"/>
        <a:buChar char="•"/>
        <a:defRPr sz="2000" kern="1200">
          <a:solidFill>
            <a:srgbClr val="2C2C2C"/>
          </a:solidFill>
          <a:latin typeface="Arial"/>
          <a:ea typeface="+mn-ea"/>
          <a:cs typeface="Arial"/>
        </a:defRPr>
      </a:lvl1pPr>
      <a:lvl2pPr marL="444500" indent="-263525" algn="l" defTabSz="457200" rtl="0" eaLnBrk="0" fontAlgn="base" hangingPunct="0">
        <a:spcBef>
          <a:spcPct val="0"/>
        </a:spcBef>
        <a:spcAft>
          <a:spcPts val="1500"/>
        </a:spcAft>
        <a:buFont typeface="Arial" panose="020B0604020202020204" pitchFamily="34" charset="0"/>
        <a:buChar char="–"/>
        <a:defRPr sz="2000" kern="1200">
          <a:solidFill>
            <a:srgbClr val="2C2C2C"/>
          </a:solidFill>
          <a:latin typeface="Arial"/>
          <a:ea typeface="+mn-ea"/>
          <a:cs typeface="Arial"/>
        </a:defRPr>
      </a:lvl2pPr>
      <a:lvl3pPr marL="444500" indent="-263525" algn="l" defTabSz="457200" rtl="0" eaLnBrk="0" fontAlgn="base" hangingPunct="0">
        <a:spcBef>
          <a:spcPct val="0"/>
        </a:spcBef>
        <a:spcAft>
          <a:spcPts val="1500"/>
        </a:spcAft>
        <a:buFont typeface="Arial" panose="020B0604020202020204" pitchFamily="34" charset="0"/>
        <a:buChar char="•"/>
        <a:defRPr sz="1600" kern="1200">
          <a:solidFill>
            <a:srgbClr val="2C2C2C"/>
          </a:solidFill>
          <a:latin typeface="Arial"/>
          <a:ea typeface="+mn-ea"/>
          <a:cs typeface="Arial"/>
        </a:defRPr>
      </a:lvl3pPr>
      <a:lvl4pPr marL="444500" indent="-263525" algn="l" defTabSz="457200" rtl="0" eaLnBrk="0" fontAlgn="base" hangingPunct="0">
        <a:spcBef>
          <a:spcPct val="0"/>
        </a:spcBef>
        <a:spcAft>
          <a:spcPts val="1500"/>
        </a:spcAft>
        <a:buFont typeface="Arial" panose="020B0604020202020204" pitchFamily="34" charset="0"/>
        <a:buChar char="–"/>
        <a:defRPr sz="1600" kern="1200">
          <a:solidFill>
            <a:srgbClr val="2C2C2C"/>
          </a:solidFill>
          <a:latin typeface="Arial"/>
          <a:ea typeface="+mn-ea"/>
          <a:cs typeface="Arial"/>
        </a:defRPr>
      </a:lvl4pPr>
      <a:lvl5pPr marL="444500" indent="-263525" algn="l" defTabSz="457200" rtl="0" eaLnBrk="0" fontAlgn="base" hangingPunct="0">
        <a:spcBef>
          <a:spcPct val="0"/>
        </a:spcBef>
        <a:spcAft>
          <a:spcPts val="1500"/>
        </a:spcAft>
        <a:buFont typeface="Arial" panose="020B0604020202020204" pitchFamily="34" charset="0"/>
        <a:buChar char="»"/>
        <a:defRPr sz="1600" kern="1200">
          <a:solidFill>
            <a:srgbClr val="2C2C2C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HÅLLBAR STAD – ÖPPEN FÖR VÄRLDEN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5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ransition spd="med">
    <p:fade/>
  </p:transition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2" descr="GRAPHIC_small8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7167"/>
            <a:ext cx="914400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1464" y="476251"/>
            <a:ext cx="6738937" cy="6942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/>
              <a:t>Rubrik rubrik rubrik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271464" y="1570568"/>
            <a:ext cx="8027987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30" name="Bildobjekt 9" descr="gbg_li_col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1" y="575733"/>
            <a:ext cx="1006475" cy="44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/>
        </p:nvCxnSpPr>
        <p:spPr>
          <a:xfrm>
            <a:off x="7564438" y="579967"/>
            <a:ext cx="0" cy="397933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7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</p:sldLayoutIdLst>
  <p:transition spd="med">
    <p:fade/>
  </p:transition>
  <p:hf sldNum="0" hdr="0" ftr="0" dt="0"/>
  <p:txStyles>
    <p:titleStyle>
      <a:lvl1pPr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 spc="50">
          <a:solidFill>
            <a:srgbClr val="2C2C2C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800" b="1">
          <a:solidFill>
            <a:srgbClr val="2C2C2C"/>
          </a:solidFill>
          <a:latin typeface="Arial" charset="0"/>
          <a:ea typeface="ＭＳ Ｐゴシック" charset="0"/>
        </a:defRPr>
      </a:lvl9pPr>
    </p:titleStyle>
    <p:bodyStyle>
      <a:lvl1pPr marL="179388" indent="-179388" algn="l" defTabSz="457200" rtl="0" eaLnBrk="1" fontAlgn="base" hangingPunct="1">
        <a:spcBef>
          <a:spcPct val="0"/>
        </a:spcBef>
        <a:spcAft>
          <a:spcPts val="1500"/>
        </a:spcAft>
        <a:buFont typeface="Arial" charset="0"/>
        <a:buChar char="•"/>
        <a:defRPr sz="2000" kern="1200">
          <a:solidFill>
            <a:srgbClr val="2C2C2C"/>
          </a:solidFill>
          <a:latin typeface="Arial"/>
          <a:ea typeface="ＭＳ Ｐゴシック" charset="0"/>
          <a:cs typeface="Arial"/>
        </a:defRPr>
      </a:lvl1pPr>
      <a:lvl2pPr marL="444500" indent="-263525" algn="l" defTabSz="457200" rtl="0" eaLnBrk="1" fontAlgn="base" hangingPunct="1">
        <a:spcBef>
          <a:spcPct val="0"/>
        </a:spcBef>
        <a:spcAft>
          <a:spcPts val="1500"/>
        </a:spcAft>
        <a:buFont typeface="Arial" charset="0"/>
        <a:buChar char="–"/>
        <a:defRPr sz="2000" kern="1200">
          <a:solidFill>
            <a:srgbClr val="2C2C2C"/>
          </a:solidFill>
          <a:latin typeface="Arial"/>
          <a:ea typeface="ＭＳ Ｐゴシック" charset="0"/>
          <a:cs typeface="Arial"/>
        </a:defRPr>
      </a:lvl2pPr>
      <a:lvl3pPr marL="444500" indent="-263525" algn="l" defTabSz="457200" rtl="0" eaLnBrk="1" fontAlgn="base" hangingPunct="1">
        <a:spcBef>
          <a:spcPct val="0"/>
        </a:spcBef>
        <a:spcAft>
          <a:spcPts val="1500"/>
        </a:spcAft>
        <a:buFont typeface="Arial" charset="0"/>
        <a:buChar char="•"/>
        <a:defRPr sz="1600" kern="1200">
          <a:solidFill>
            <a:srgbClr val="2C2C2C"/>
          </a:solidFill>
          <a:latin typeface="Arial"/>
          <a:ea typeface="ＭＳ Ｐゴシック" charset="0"/>
          <a:cs typeface="Arial"/>
        </a:defRPr>
      </a:lvl3pPr>
      <a:lvl4pPr marL="444500" indent="-263525" algn="l" defTabSz="457200" rtl="0" eaLnBrk="1" fontAlgn="base" hangingPunct="1">
        <a:spcBef>
          <a:spcPct val="0"/>
        </a:spcBef>
        <a:spcAft>
          <a:spcPts val="1500"/>
        </a:spcAft>
        <a:buFont typeface="Arial" charset="0"/>
        <a:buChar char="–"/>
        <a:defRPr sz="1600" kern="1200">
          <a:solidFill>
            <a:srgbClr val="2C2C2C"/>
          </a:solidFill>
          <a:latin typeface="Arial"/>
          <a:ea typeface="ＭＳ Ｐゴシック" charset="0"/>
          <a:cs typeface="Arial"/>
        </a:defRPr>
      </a:lvl4pPr>
      <a:lvl5pPr marL="444500" indent="-263525" algn="l" defTabSz="457200" rtl="0" eaLnBrk="1" fontAlgn="base" hangingPunct="1">
        <a:spcBef>
          <a:spcPct val="0"/>
        </a:spcBef>
        <a:spcAft>
          <a:spcPts val="1500"/>
        </a:spcAft>
        <a:buFont typeface="Arial" charset="0"/>
        <a:buChar char="»"/>
        <a:defRPr sz="1600" kern="1200">
          <a:solidFill>
            <a:srgbClr val="2C2C2C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F83F1E-E288-42A6-A792-FAFB9A39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45" y="1974273"/>
            <a:ext cx="5661045" cy="3254675"/>
          </a:xfrm>
        </p:spPr>
        <p:txBody>
          <a:bodyPr/>
          <a:lstStyle/>
          <a:p>
            <a:r>
              <a:rPr lang="sv-SE" sz="3600" dirty="0"/>
              <a:t>Lathund Trafikkontoret</a:t>
            </a:r>
            <a:br>
              <a:rPr lang="sv-SE" sz="3600" dirty="0"/>
            </a:br>
            <a:r>
              <a:rPr lang="sv-SE" sz="3600" dirty="0"/>
              <a:t>Grönytefaktor (GYF) </a:t>
            </a:r>
            <a:br>
              <a:rPr lang="sv-SE" sz="2000" dirty="0"/>
            </a:br>
            <a:br>
              <a:rPr lang="sv-SE" sz="2000" dirty="0"/>
            </a:br>
            <a:br>
              <a:rPr lang="sv-SE" sz="2000" dirty="0"/>
            </a:br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465298-8479-4C31-9714-E966D0D1A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9516" y="3563637"/>
            <a:ext cx="5475620" cy="615553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4D327EE-D3B7-40E1-A8DC-3761E84CBA85}"/>
              </a:ext>
            </a:extLst>
          </p:cNvPr>
          <p:cNvSpPr txBox="1"/>
          <p:nvPr/>
        </p:nvSpPr>
        <p:spPr>
          <a:xfrm>
            <a:off x="994299" y="6391922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2019-10-15</a:t>
            </a:r>
          </a:p>
        </p:txBody>
      </p:sp>
    </p:spTree>
    <p:extLst>
      <p:ext uri="{BB962C8B-B14F-4D97-AF65-F5344CB8AC3E}">
        <p14:creationId xmlns:p14="http://schemas.microsoft.com/office/powerpoint/2010/main" val="271481873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F48CB-3B07-42B2-8F4B-C721282F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Stadens dokument Grönytefaktor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4F8DC3-87B1-41FD-8070-CF3D3256D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8601211-156D-4A1E-96BF-0F2F0405C8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7833DF-20F3-4B38-BF0D-4814230EB4FB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9299372-40F2-4BD2-A6FC-C5EFB9EE1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2" y="1311727"/>
            <a:ext cx="2296532" cy="3379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F5144CD-7D75-465C-8737-1DE53CCE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999" y="1081529"/>
            <a:ext cx="2157232" cy="308436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556FD84-765D-46A7-81F9-4ED96B5FF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765" y="3582880"/>
            <a:ext cx="4626784" cy="22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688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03B9635-781F-49DF-A9E5-A3679945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Göteborgsmodellen som är platsanpassad, dvs utgår från platsens förutsättningar och miljöutmaningar</a:t>
            </a:r>
          </a:p>
          <a:p>
            <a:endParaRPr lang="sv-SE" dirty="0"/>
          </a:p>
          <a:p>
            <a:r>
              <a:rPr lang="sv-SE" dirty="0"/>
              <a:t>Grönytefaktorer är ett mått på hur mycket ekosystemtjänster ett område ger. Ekosystemtjänster = Naturens gratistjänster</a:t>
            </a:r>
            <a:br>
              <a:rPr lang="sv-SE" dirty="0"/>
            </a:br>
            <a:endParaRPr lang="sv-SE" dirty="0"/>
          </a:p>
          <a:p>
            <a:r>
              <a:rPr lang="sv-SE" dirty="0"/>
              <a:t>Syfte: att säkerställa att göteborgarna även i framtiden har tillgång till grönska och dess ekosystemtjänster samtidigt som staden växer. </a:t>
            </a:r>
          </a:p>
          <a:p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Grönytefaktor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r="12743" b="14106"/>
          <a:stretch>
            <a:fillRect/>
          </a:stretch>
        </p:blipFill>
        <p:spPr bwMode="auto">
          <a:xfrm>
            <a:off x="7347047" y="4575185"/>
            <a:ext cx="1613108" cy="16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l="59603" b="13289"/>
          <a:stretch>
            <a:fillRect/>
          </a:stretch>
        </p:blipFill>
        <p:spPr bwMode="auto">
          <a:xfrm>
            <a:off x="5898785" y="4434992"/>
            <a:ext cx="1448261" cy="175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 l="44145"/>
          <a:stretch>
            <a:fillRect/>
          </a:stretch>
        </p:blipFill>
        <p:spPr bwMode="auto">
          <a:xfrm>
            <a:off x="5900618" y="2818829"/>
            <a:ext cx="1652379" cy="176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/>
          <a:srcRect l="22996"/>
          <a:stretch>
            <a:fillRect/>
          </a:stretch>
        </p:blipFill>
        <p:spPr bwMode="auto">
          <a:xfrm>
            <a:off x="5906008" y="1387205"/>
            <a:ext cx="1507844" cy="143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3851" y="1368000"/>
            <a:ext cx="1555221" cy="146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 r="20875"/>
          <a:stretch>
            <a:fillRect/>
          </a:stretch>
        </p:blipFill>
        <p:spPr bwMode="auto">
          <a:xfrm>
            <a:off x="7413851" y="2722934"/>
            <a:ext cx="1555221" cy="185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35247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F06171-6D24-4B99-93D8-F4544F21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9" y="476250"/>
            <a:ext cx="4433170" cy="693738"/>
          </a:xfrm>
        </p:spPr>
        <p:txBody>
          <a:bodyPr/>
          <a:lstStyle/>
          <a:p>
            <a:r>
              <a:rPr lang="sv-SE" dirty="0"/>
              <a:t>Olika grönytefaktorer inom planområdet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DA60A2-4AC9-49B3-B6B1-38F6D1D6D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574" y="1600199"/>
            <a:ext cx="8242363" cy="4482581"/>
          </a:xfrm>
        </p:spPr>
        <p:txBody>
          <a:bodyPr/>
          <a:lstStyle/>
          <a:p>
            <a:pPr marL="179070" indent="-179070"/>
            <a:r>
              <a:rPr lang="sv-SE" dirty="0"/>
              <a:t>Gata 0,15</a:t>
            </a:r>
          </a:p>
          <a:p>
            <a:pPr marL="179070" indent="-179070"/>
            <a:r>
              <a:rPr lang="sv-SE" dirty="0"/>
              <a:t>Kvartersmark</a:t>
            </a:r>
            <a:br>
              <a:rPr lang="sv-SE" dirty="0"/>
            </a:br>
            <a:r>
              <a:rPr lang="sv-SE" dirty="0"/>
              <a:t>(Relativt tät bostads-/</a:t>
            </a:r>
            <a:br>
              <a:rPr lang="sv-SE" dirty="0"/>
            </a:br>
            <a:r>
              <a:rPr lang="sv-SE" dirty="0"/>
              <a:t>blandstadsbebyggelse) 0,35</a:t>
            </a:r>
            <a:endParaRPr lang="sv-SE" dirty="0">
              <a:solidFill>
                <a:schemeClr val="tx1"/>
              </a:solidFill>
            </a:endParaRPr>
          </a:p>
          <a:p>
            <a:pPr marL="179070" indent="-179070"/>
            <a:r>
              <a:rPr lang="sv-SE" dirty="0"/>
              <a:t>Park 0,55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F17F6D4-CA12-4530-8FC7-AD92FA245B6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720375" y="1003177"/>
            <a:ext cx="4751733" cy="4651899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C527B82F-095A-4F46-9238-79B81A689BD6}"/>
              </a:ext>
            </a:extLst>
          </p:cNvPr>
          <p:cNvSpPr/>
          <p:nvPr/>
        </p:nvSpPr>
        <p:spPr>
          <a:xfrm>
            <a:off x="257206" y="1429305"/>
            <a:ext cx="1846802" cy="69373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441FA31-7F3C-454B-89C1-5652E5104590}"/>
              </a:ext>
            </a:extLst>
          </p:cNvPr>
          <p:cNvSpPr txBox="1"/>
          <p:nvPr/>
        </p:nvSpPr>
        <p:spPr>
          <a:xfrm>
            <a:off x="3941685" y="5825971"/>
            <a:ext cx="3972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Bild ovan. E</a:t>
            </a:r>
            <a:r>
              <a:rPr lang="sv-SE" sz="1000" b="1" dirty="0">
                <a:latin typeface="Arial" panose="020B0604020202020204" pitchFamily="34" charset="0"/>
                <a:cs typeface="Arial" panose="020B0604020202020204" pitchFamily="34" charset="0"/>
              </a:rPr>
              <a:t>x på detaljplan hämtad från goteborg.se</a:t>
            </a:r>
          </a:p>
        </p:txBody>
      </p:sp>
    </p:spTree>
    <p:extLst>
      <p:ext uri="{BB962C8B-B14F-4D97-AF65-F5344CB8AC3E}">
        <p14:creationId xmlns:p14="http://schemas.microsoft.com/office/powerpoint/2010/main" val="410806979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201604-A2E1-414E-8C24-DFF6FBF6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gör man?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E60D9C48-C789-4CC7-9F12-93BAD2738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7375761" cy="4694400"/>
          </a:xfrm>
        </p:spPr>
        <p:txBody>
          <a:bodyPr/>
          <a:lstStyle/>
          <a:p>
            <a:r>
              <a:rPr lang="sv-SE" dirty="0"/>
              <a:t>På startmötet tar respektive förvaltning med sig kunskap om planområdets viktigaste miljöutmaningar.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Viktning av platsens miljöutmaningar görs                           sker gemensamt av stadens förvaltningar på ett                                   möte</a:t>
            </a:r>
          </a:p>
          <a:p>
            <a:r>
              <a:rPr lang="sv-SE" dirty="0"/>
              <a:t>Anses alla miljöutmaningar vara lika viktiga används ett medelvärdet i beräkningsarket</a:t>
            </a:r>
          </a:p>
          <a:p>
            <a:pPr marL="179070" indent="-179070"/>
            <a:r>
              <a:rPr lang="sv-SE" dirty="0"/>
              <a:t>Byggintressenter och kommunala förvaltningar planerar sina ytor utifrån målnivåer och utpekade miljöutmaningar. </a:t>
            </a:r>
            <a:r>
              <a:rPr lang="sv-SE" b="1" dirty="0"/>
              <a:t>Trafikkontoret räknar GYF på allmän platsmark gata /torg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294331-9D3F-4CF4-B468-C10A41033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841" y="2043741"/>
            <a:ext cx="3362767" cy="18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9539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201604-A2E1-414E-8C24-DFF6FBF6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Trafikförslag/GFS allmän platsmark gata/torg i detaljplaneskedet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E60D9C48-C789-4CC7-9F12-93BAD2738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7375761" cy="4694400"/>
          </a:xfrm>
        </p:spPr>
        <p:txBody>
          <a:bodyPr/>
          <a:lstStyle/>
          <a:p>
            <a:r>
              <a:rPr lang="sv-SE" dirty="0"/>
              <a:t>Vid avrop konsult för trafikförslag/GFS –  i uppdraget ingår att räkna ut GYF för allmän platsmark gata/torg</a:t>
            </a:r>
          </a:p>
          <a:p>
            <a:r>
              <a:rPr lang="sv-SE" dirty="0"/>
              <a:t>När man i detaljplanen böjar komma fram till vad gatan ska innehålla, bredder </a:t>
            </a:r>
            <a:r>
              <a:rPr lang="sv-SE" dirty="0" err="1"/>
              <a:t>etc</a:t>
            </a:r>
            <a:r>
              <a:rPr lang="sv-SE" dirty="0"/>
              <a:t> är det dags för konsulten att räkna ut GYF med hjälp beräkningsarket. (Information om grönska behövs även för att räkna ut GYF) </a:t>
            </a:r>
          </a:p>
          <a:p>
            <a:r>
              <a:rPr lang="sv-SE" dirty="0"/>
              <a:t>Uppnås målnivån? Om inte behöver planen diskutera om man kan ändra utformning, lägga till grönska, förändra </a:t>
            </a:r>
            <a:r>
              <a:rPr lang="sv-SE" dirty="0" err="1"/>
              <a:t>etc</a:t>
            </a:r>
            <a:r>
              <a:rPr lang="sv-SE" dirty="0"/>
              <a:t> för att nå målnivån</a:t>
            </a:r>
          </a:p>
          <a:p>
            <a:r>
              <a:rPr lang="sv-SE" dirty="0"/>
              <a:t>Genomförbart? Behöver vara genomförbart.</a:t>
            </a:r>
          </a:p>
          <a:p>
            <a:r>
              <a:rPr lang="sv-SE" dirty="0"/>
              <a:t>Föra förslag på utformning och beräknad </a:t>
            </a:r>
            <a:r>
              <a:rPr lang="sv-SE"/>
              <a:t>värde GYF vidare </a:t>
            </a:r>
            <a:r>
              <a:rPr lang="sv-SE" dirty="0"/>
              <a:t>i processen.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00675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989905-FE8E-4A30-92D4-373E4E96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för att beräkna GYF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B83EFBE-0FE8-4D25-B334-C8A4E6684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Total yta allmän platsmark gata/torg i detaljplanen</a:t>
            </a:r>
          </a:p>
          <a:p>
            <a:r>
              <a:rPr lang="sv-SE" dirty="0"/>
              <a:t>Total hårdgjord yta allmän platsmark/torg inom detaljplanen </a:t>
            </a:r>
          </a:p>
          <a:p>
            <a:r>
              <a:rPr lang="sv-SE" dirty="0"/>
              <a:t>Ex total yta gräs allmän platsmark gata/torg inom detaljplanen </a:t>
            </a:r>
          </a:p>
          <a:p>
            <a:r>
              <a:rPr lang="sv-SE" dirty="0"/>
              <a:t>Ex antal träd som planers allmän platsmark gata/torg inom detaljplanen</a:t>
            </a:r>
          </a:p>
          <a:p>
            <a:r>
              <a:rPr lang="sv-SE" dirty="0"/>
              <a:t>Ex total yta buskar </a:t>
            </a:r>
            <a:r>
              <a:rPr lang="sv-SE" dirty="0" err="1"/>
              <a:t>etc</a:t>
            </a:r>
            <a:r>
              <a:rPr lang="sv-SE" dirty="0"/>
              <a:t> inom detaljplanen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09D22AB-4CD8-403D-908E-697E32B6C3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7833DF-20F3-4B38-BF0D-4814230EB4FB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4C4FEA-033B-4A8E-BB5A-6E20E625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772" y="3787199"/>
            <a:ext cx="5602527" cy="26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516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FA839-365A-4163-9E92-34E7692A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Ingen viktning - Inmatning av data i beräkningsarket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5059BB-5FAD-493D-B552-D70892DC1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9ED5F5-AD86-4EAB-BBAE-A8A9859AD2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7833DF-20F3-4B38-BF0D-4814230EB4FB}" type="slidenum">
              <a:rPr lang="sv-SE" altLang="sv-SE" smtClean="0"/>
              <a:pPr>
                <a:defRPr/>
              </a:pPr>
              <a:t>8</a:t>
            </a:fld>
            <a:endParaRPr lang="sv-SE" alt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9618D16F-5DF8-444B-8761-4717554CD569}"/>
              </a:ext>
            </a:extLst>
          </p:cNvPr>
          <p:cNvSpPr/>
          <p:nvPr/>
        </p:nvSpPr>
        <p:spPr>
          <a:xfrm flipV="1">
            <a:off x="1953088" y="5418000"/>
            <a:ext cx="206971" cy="7989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E2313038-3488-4994-8753-2D40C4A3F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40093"/>
              </p:ext>
            </p:extLst>
          </p:nvPr>
        </p:nvGraphicFramePr>
        <p:xfrm>
          <a:off x="257452" y="1360102"/>
          <a:ext cx="8292820" cy="4564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043">
                  <a:extLst>
                    <a:ext uri="{9D8B030D-6E8A-4147-A177-3AD203B41FA5}">
                      <a16:colId xmlns:a16="http://schemas.microsoft.com/office/drawing/2014/main" val="2026344358"/>
                    </a:ext>
                  </a:extLst>
                </a:gridCol>
                <a:gridCol w="492349">
                  <a:extLst>
                    <a:ext uri="{9D8B030D-6E8A-4147-A177-3AD203B41FA5}">
                      <a16:colId xmlns:a16="http://schemas.microsoft.com/office/drawing/2014/main" val="78524627"/>
                    </a:ext>
                  </a:extLst>
                </a:gridCol>
                <a:gridCol w="344051">
                  <a:extLst>
                    <a:ext uri="{9D8B030D-6E8A-4147-A177-3AD203B41FA5}">
                      <a16:colId xmlns:a16="http://schemas.microsoft.com/office/drawing/2014/main" val="4227196411"/>
                    </a:ext>
                  </a:extLst>
                </a:gridCol>
                <a:gridCol w="415235">
                  <a:extLst>
                    <a:ext uri="{9D8B030D-6E8A-4147-A177-3AD203B41FA5}">
                      <a16:colId xmlns:a16="http://schemas.microsoft.com/office/drawing/2014/main" val="1995471103"/>
                    </a:ext>
                  </a:extLst>
                </a:gridCol>
                <a:gridCol w="397438">
                  <a:extLst>
                    <a:ext uri="{9D8B030D-6E8A-4147-A177-3AD203B41FA5}">
                      <a16:colId xmlns:a16="http://schemas.microsoft.com/office/drawing/2014/main" val="2727537187"/>
                    </a:ext>
                  </a:extLst>
                </a:gridCol>
                <a:gridCol w="664375">
                  <a:extLst>
                    <a:ext uri="{9D8B030D-6E8A-4147-A177-3AD203B41FA5}">
                      <a16:colId xmlns:a16="http://schemas.microsoft.com/office/drawing/2014/main" val="3377828418"/>
                    </a:ext>
                  </a:extLst>
                </a:gridCol>
                <a:gridCol w="646579">
                  <a:extLst>
                    <a:ext uri="{9D8B030D-6E8A-4147-A177-3AD203B41FA5}">
                      <a16:colId xmlns:a16="http://schemas.microsoft.com/office/drawing/2014/main" val="1667066819"/>
                    </a:ext>
                  </a:extLst>
                </a:gridCol>
                <a:gridCol w="397438">
                  <a:extLst>
                    <a:ext uri="{9D8B030D-6E8A-4147-A177-3AD203B41FA5}">
                      <a16:colId xmlns:a16="http://schemas.microsoft.com/office/drawing/2014/main" val="1043535367"/>
                    </a:ext>
                  </a:extLst>
                </a:gridCol>
                <a:gridCol w="344051">
                  <a:extLst>
                    <a:ext uri="{9D8B030D-6E8A-4147-A177-3AD203B41FA5}">
                      <a16:colId xmlns:a16="http://schemas.microsoft.com/office/drawing/2014/main" val="684338942"/>
                    </a:ext>
                  </a:extLst>
                </a:gridCol>
                <a:gridCol w="284732">
                  <a:extLst>
                    <a:ext uri="{9D8B030D-6E8A-4147-A177-3AD203B41FA5}">
                      <a16:colId xmlns:a16="http://schemas.microsoft.com/office/drawing/2014/main" val="440071670"/>
                    </a:ext>
                  </a:extLst>
                </a:gridCol>
                <a:gridCol w="409302">
                  <a:extLst>
                    <a:ext uri="{9D8B030D-6E8A-4147-A177-3AD203B41FA5}">
                      <a16:colId xmlns:a16="http://schemas.microsoft.com/office/drawing/2014/main" val="3419505042"/>
                    </a:ext>
                  </a:extLst>
                </a:gridCol>
                <a:gridCol w="415235">
                  <a:extLst>
                    <a:ext uri="{9D8B030D-6E8A-4147-A177-3AD203B41FA5}">
                      <a16:colId xmlns:a16="http://schemas.microsoft.com/office/drawing/2014/main" val="1762172066"/>
                    </a:ext>
                  </a:extLst>
                </a:gridCol>
                <a:gridCol w="433030">
                  <a:extLst>
                    <a:ext uri="{9D8B030D-6E8A-4147-A177-3AD203B41FA5}">
                      <a16:colId xmlns:a16="http://schemas.microsoft.com/office/drawing/2014/main" val="3790138017"/>
                    </a:ext>
                  </a:extLst>
                </a:gridCol>
                <a:gridCol w="409302">
                  <a:extLst>
                    <a:ext uri="{9D8B030D-6E8A-4147-A177-3AD203B41FA5}">
                      <a16:colId xmlns:a16="http://schemas.microsoft.com/office/drawing/2014/main" val="1059060755"/>
                    </a:ext>
                  </a:extLst>
                </a:gridCol>
                <a:gridCol w="284732">
                  <a:extLst>
                    <a:ext uri="{9D8B030D-6E8A-4147-A177-3AD203B41FA5}">
                      <a16:colId xmlns:a16="http://schemas.microsoft.com/office/drawing/2014/main" val="2427457685"/>
                    </a:ext>
                  </a:extLst>
                </a:gridCol>
                <a:gridCol w="688103">
                  <a:extLst>
                    <a:ext uri="{9D8B030D-6E8A-4147-A177-3AD203B41FA5}">
                      <a16:colId xmlns:a16="http://schemas.microsoft.com/office/drawing/2014/main" val="918991967"/>
                    </a:ext>
                  </a:extLst>
                </a:gridCol>
                <a:gridCol w="450825">
                  <a:extLst>
                    <a:ext uri="{9D8B030D-6E8A-4147-A177-3AD203B41FA5}">
                      <a16:colId xmlns:a16="http://schemas.microsoft.com/office/drawing/2014/main" val="2444389024"/>
                    </a:ext>
                  </a:extLst>
                </a:gridCol>
              </a:tblGrid>
              <a:tr h="2752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Beräkningsformulär för Grönytefaktor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 </a:t>
                      </a:r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745390"/>
                  </a:ext>
                </a:extLst>
              </a:tr>
              <a:tr h="14970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Trafik? </a:t>
                      </a:r>
                      <a:endParaRPr lang="sv-SE" sz="5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 dirty="0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1122556"/>
                  </a:ext>
                </a:extLst>
              </a:tr>
              <a:tr h="375856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Om planområdet domineras av ett gaturum = 1 Om planområdet domineras av bostäder eller parkmark, med lägre trafikbelastning = 0</a:t>
                      </a:r>
                      <a:endParaRPr lang="sv-SE" sz="500" b="1" i="1" u="none" strike="noStrike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 dirty="0">
                          <a:effectLst/>
                        </a:rPr>
                        <a:t>1</a:t>
                      </a:r>
                      <a:endParaRPr lang="sv-SE" sz="5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 dirty="0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1" i="0" u="none" strike="noStrike">
                        <a:solidFill>
                          <a:srgbClr val="1F497D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2773761"/>
                  </a:ext>
                </a:extLst>
              </a:tr>
              <a:tr h="328078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Yta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Värde Biologisk mångfald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Värde Buller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Värde Dagvatten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Värde Lokalklimat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Värde Luftkvalité - utan trafik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Värde Luftkvalité - med trafik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Värde Rekreation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Värde Medel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 dirty="0">
                          <a:effectLst/>
                        </a:rPr>
                        <a:t>Areal</a:t>
                      </a:r>
                      <a:endParaRPr lang="sv-SE" sz="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Ekoeffektiv yta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Värde viktning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Areal viktning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Ekoeffektiv yta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Viktning: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Viktning i %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2096400"/>
                  </a:ext>
                </a:extLst>
              </a:tr>
              <a:tr h="95557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Grönska på mark - Gräsmatta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0,53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511,5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268,5375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Biologisk mångfald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0%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2139562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Grönska på mark - Perennplantering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0,63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Buller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0%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2326711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Grönska på mark - Naturlik plantering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Dagvatten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0%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8553752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Grönska på mark - Regnträdgård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0,56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4173376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Lokalklimat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0%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6019976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Vegetationsklädda tak 1 (2-7 cm)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0,30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Luftkvalité - utan trafik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0%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8999329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Vegetationsklädda tak 2 (8-20 cm)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0,43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Luftkvalité - med trafik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0%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5283972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Vegegtaionsklädda tak 3 (21-50 cm)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0,54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Rekreation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0%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4362356"/>
                  </a:ext>
                </a:extLst>
              </a:tr>
              <a:tr h="95557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Vegetaionsklädda tak 4 (&gt; 50 cm)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0,60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Totalt: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0%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7410298"/>
                  </a:ext>
                </a:extLst>
              </a:tr>
              <a:tr h="95557"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9274656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Grönska på vägg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0,40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1245676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 dirty="0">
                          <a:effectLst/>
                        </a:rPr>
                        <a:t> 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8368479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Små träd &lt; 10 m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0,48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38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4891359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Stora träd &gt; 10 m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0,58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6660858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Stora, bevarade träd &gt; 10 m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0,67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9123402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1777311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Buskar - Planteringar och häckar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0,75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2700731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Buskar - Solitärer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0,73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5130661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 dirty="0">
                          <a:effectLst/>
                        </a:rPr>
                        <a:t> 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8426819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Täta hårdgjorda ytor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0,06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1148,5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66,99583333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563463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Halvöppna hårdgjorda ytor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0,23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330053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Öppna hårdgjorda ytor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0,4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0266516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9090846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Vattenytor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0,2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0,53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0338764"/>
                  </a:ext>
                </a:extLst>
              </a:tr>
              <a:tr h="184743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Avvattnade hårdgjorda ytor till vegetationsytor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0,08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1016428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Avvattnade gröna tak till vegetationsytor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0,08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2920682"/>
                  </a:ext>
                </a:extLst>
              </a:tr>
              <a:tr h="184743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Avvattnade hårdgjorda ytor till regnträdgård/dike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1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0,17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2918089"/>
                  </a:ext>
                </a:extLst>
              </a:tr>
              <a:tr h="169066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Avvattnade gröna tak till regnträdgård/dike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0,55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0,09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 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7541945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0075595"/>
                  </a:ext>
                </a:extLst>
              </a:tr>
              <a:tr h="95557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u="none" strike="noStrike">
                          <a:effectLst/>
                        </a:rPr>
                        <a:t>Total yta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1660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500" u="none" strike="noStrike">
                          <a:effectLst/>
                        </a:rPr>
                        <a:t>Total ekoeffektiv yta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373,5333333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4758654"/>
                  </a:ext>
                </a:extLst>
              </a:tr>
              <a:tr h="95557"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281361"/>
                  </a:ext>
                </a:extLst>
              </a:tr>
              <a:tr h="202879"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Grönytefaktor värde</a:t>
                      </a:r>
                      <a:endParaRPr lang="sv-SE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 dirty="0">
                          <a:effectLst/>
                        </a:rPr>
                        <a:t>0,22502008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u="none" strike="noStrike">
                          <a:effectLst/>
                        </a:rPr>
                        <a:t>0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0912874"/>
                  </a:ext>
                </a:extLst>
              </a:tr>
              <a:tr h="92372"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3917176"/>
                  </a:ext>
                </a:extLst>
              </a:tr>
            </a:tbl>
          </a:graphicData>
        </a:graphic>
      </p:graphicFrame>
      <p:sp>
        <p:nvSpPr>
          <p:cNvPr id="14" name="Ellips 13">
            <a:extLst>
              <a:ext uri="{FF2B5EF4-FFF2-40B4-BE49-F238E27FC236}">
                <a16:creationId xmlns:a16="http://schemas.microsoft.com/office/drawing/2014/main" id="{8230F503-C239-4CE0-96DD-58C957B60659}"/>
              </a:ext>
            </a:extLst>
          </p:cNvPr>
          <p:cNvSpPr/>
          <p:nvPr/>
        </p:nvSpPr>
        <p:spPr>
          <a:xfrm>
            <a:off x="1624614" y="5418000"/>
            <a:ext cx="535445" cy="30809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A90D93BF-79D7-4D3A-9552-6E3B04B79304}"/>
              </a:ext>
            </a:extLst>
          </p:cNvPr>
          <p:cNvSpPr/>
          <p:nvPr/>
        </p:nvSpPr>
        <p:spPr>
          <a:xfrm>
            <a:off x="1777014" y="1908698"/>
            <a:ext cx="383045" cy="41725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892ED8D9-6B77-46DF-8121-594F5B0E894D}"/>
              </a:ext>
            </a:extLst>
          </p:cNvPr>
          <p:cNvSpPr/>
          <p:nvPr/>
        </p:nvSpPr>
        <p:spPr>
          <a:xfrm>
            <a:off x="5086905" y="2325949"/>
            <a:ext cx="383046" cy="41725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E0020C0E-AEBB-4267-833C-B836A18BBB43}"/>
              </a:ext>
            </a:extLst>
          </p:cNvPr>
          <p:cNvSpPr/>
          <p:nvPr/>
        </p:nvSpPr>
        <p:spPr>
          <a:xfrm>
            <a:off x="5239305" y="3429001"/>
            <a:ext cx="230646" cy="41725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E09D6E36-91D4-496C-897F-4549B735FA7C}"/>
              </a:ext>
            </a:extLst>
          </p:cNvPr>
          <p:cNvSpPr/>
          <p:nvPr/>
        </p:nvSpPr>
        <p:spPr>
          <a:xfrm>
            <a:off x="5149049" y="4114799"/>
            <a:ext cx="320902" cy="41725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B890A5C3-ED27-414F-A3B9-DFB5DB413085}"/>
              </a:ext>
            </a:extLst>
          </p:cNvPr>
          <p:cNvSpPr/>
          <p:nvPr/>
        </p:nvSpPr>
        <p:spPr>
          <a:xfrm>
            <a:off x="5353235" y="5587733"/>
            <a:ext cx="719091" cy="41725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26749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DCF95-6BE3-4420-ABD5-D9923F3F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Tillvägagångssätt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C01B72-FE67-45A5-A952-DF09838729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Gata </a:t>
            </a:r>
            <a:r>
              <a:rPr lang="sv-SE" dirty="0" err="1"/>
              <a:t>målnivå</a:t>
            </a:r>
            <a:r>
              <a:rPr lang="sv-SE" dirty="0"/>
              <a:t> 0,15</a:t>
            </a:r>
          </a:p>
          <a:p>
            <a:r>
              <a:rPr lang="sv-SE" dirty="0"/>
              <a:t>Bestäm om det ska göras en viktning </a:t>
            </a:r>
          </a:p>
          <a:p>
            <a:r>
              <a:rPr lang="sv-SE" dirty="0"/>
              <a:t>Grov planering av allmän platsmark gata behövs</a:t>
            </a:r>
          </a:p>
          <a:p>
            <a:r>
              <a:rPr lang="sv-SE" dirty="0"/>
              <a:t>Räkna ut ytor inom allmän platsmark gata/torg </a:t>
            </a:r>
          </a:p>
          <a:p>
            <a:r>
              <a:rPr lang="sv-SE" dirty="0"/>
              <a:t>Genomför beräkningar på ett förslag och jämför med målvärde</a:t>
            </a:r>
          </a:p>
          <a:p>
            <a:r>
              <a:rPr lang="sv-SE" dirty="0"/>
              <a:t>Är det genomförbart? </a:t>
            </a:r>
          </a:p>
          <a:p>
            <a:r>
              <a:rPr lang="sv-SE" dirty="0"/>
              <a:t>Informationen om utformning och GYF-nivå ska dokumenteras och föras vidare till projektering- byggnation- uppföljning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115932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Ny_enkel_pptmall_för_bara_tex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-Stad-Mall_enkel_GRON_SV_wide">
  <a:themeElements>
    <a:clrScheme name="Anpassad 1">
      <a:dk1>
        <a:srgbClr val="3AADB7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Office PowerPoint</Application>
  <PresentationFormat>Bildspel på skärmen (4:3)</PresentationFormat>
  <Paragraphs>449</Paragraphs>
  <Slides>9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Cambria</vt:lpstr>
      <vt:lpstr>Ny_enkel_pptmall_för_bara_text</vt:lpstr>
      <vt:lpstr>1_GBGstad-grön</vt:lpstr>
      <vt:lpstr>GBGstad-grön</vt:lpstr>
      <vt:lpstr>GBG-Stad-Mall_enkel_GRON_SV_wide</vt:lpstr>
      <vt:lpstr>Lathund Trafikkontoret Grönytefaktor (GYF)      </vt:lpstr>
      <vt:lpstr>Stadens dokument Grönytefaktor</vt:lpstr>
      <vt:lpstr>Grönytefaktor</vt:lpstr>
      <vt:lpstr>Olika grönytefaktorer inom planområdet </vt:lpstr>
      <vt:lpstr>Hur gör man?</vt:lpstr>
      <vt:lpstr>Trafikförslag/GFS allmän platsmark gata/torg i detaljplaneskedet</vt:lpstr>
      <vt:lpstr>Information för att beräkna GYF</vt:lpstr>
      <vt:lpstr>Ingen viktning - Inmatning av data i beräkningsarket </vt:lpstr>
      <vt:lpstr>Tillvägagångssätt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cinaxe0929</dc:creator>
  <cp:lastModifiedBy>Malin Ekstrand</cp:lastModifiedBy>
  <cp:revision>47</cp:revision>
  <cp:lastPrinted>2019-04-30T08:42:42Z</cp:lastPrinted>
  <dcterms:modified xsi:type="dcterms:W3CDTF">2019-09-05T08:55:15Z</dcterms:modified>
</cp:coreProperties>
</file>